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70" r:id="rId6"/>
    <p:sldId id="269" r:id="rId7"/>
    <p:sldId id="268" r:id="rId8"/>
    <p:sldId id="260" r:id="rId9"/>
    <p:sldId id="261" r:id="rId10"/>
    <p:sldId id="263" r:id="rId11"/>
    <p:sldId id="264" r:id="rId12"/>
    <p:sldId id="267" r:id="rId13"/>
  </p:sldIdLst>
  <p:sldSz cx="9144000" cy="5143500" type="screen16x9"/>
  <p:notesSz cx="6858000" cy="9144000"/>
  <p:embeddedFontLst>
    <p:embeddedFont>
      <p:font typeface="Google Sans" panose="020B0604020202020204" charset="0"/>
      <p:regular r:id="rId15"/>
      <p:bold r:id="rId16"/>
      <p:italic r:id="rId17"/>
      <p:boldItalic r:id="rId18"/>
    </p:embeddedFont>
    <p:embeddedFont>
      <p:font typeface="Google Sans Medium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7E22DA-5327-41A0-9929-988590558D66}">
  <a:tblStyle styleId="{A17E22DA-5327-41A0-9929-988590558D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39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24071705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24071705a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624071705a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624071705a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624071705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624071705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240df15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240df152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24071705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24071705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>
          <a:extLst>
            <a:ext uri="{FF2B5EF4-FFF2-40B4-BE49-F238E27FC236}">
              <a16:creationId xmlns:a16="http://schemas.microsoft.com/office/drawing/2014/main" id="{F4E91EE0-4539-6635-37C6-E7A0027EC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24071705a_0_18:notes">
            <a:extLst>
              <a:ext uri="{FF2B5EF4-FFF2-40B4-BE49-F238E27FC236}">
                <a16:creationId xmlns:a16="http://schemas.microsoft.com/office/drawing/2014/main" id="{880C9D93-5B12-5624-CA55-FFDB5F409D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24071705a_0_18:notes">
            <a:extLst>
              <a:ext uri="{FF2B5EF4-FFF2-40B4-BE49-F238E27FC236}">
                <a16:creationId xmlns:a16="http://schemas.microsoft.com/office/drawing/2014/main" id="{44855C64-0845-80C2-A134-66F19B57F1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8267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>
          <a:extLst>
            <a:ext uri="{FF2B5EF4-FFF2-40B4-BE49-F238E27FC236}">
              <a16:creationId xmlns:a16="http://schemas.microsoft.com/office/drawing/2014/main" id="{233AF4F2-0AEA-ABBC-7963-B58E4FCFE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24071705a_0_18:notes">
            <a:extLst>
              <a:ext uri="{FF2B5EF4-FFF2-40B4-BE49-F238E27FC236}">
                <a16:creationId xmlns:a16="http://schemas.microsoft.com/office/drawing/2014/main" id="{399945CE-45D7-0F12-D448-0DE9ADF4FD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24071705a_0_18:notes">
            <a:extLst>
              <a:ext uri="{FF2B5EF4-FFF2-40B4-BE49-F238E27FC236}">
                <a16:creationId xmlns:a16="http://schemas.microsoft.com/office/drawing/2014/main" id="{1D77A7BD-3FAC-FCB8-2CED-9C6032540D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437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>
          <a:extLst>
            <a:ext uri="{FF2B5EF4-FFF2-40B4-BE49-F238E27FC236}">
              <a16:creationId xmlns:a16="http://schemas.microsoft.com/office/drawing/2014/main" id="{B548B908-4231-EDCC-CA97-44A60C433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24071705a_0_18:notes">
            <a:extLst>
              <a:ext uri="{FF2B5EF4-FFF2-40B4-BE49-F238E27FC236}">
                <a16:creationId xmlns:a16="http://schemas.microsoft.com/office/drawing/2014/main" id="{82EB72FC-542C-47EA-2C62-FBB0D852C9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24071705a_0_18:notes">
            <a:extLst>
              <a:ext uri="{FF2B5EF4-FFF2-40B4-BE49-F238E27FC236}">
                <a16:creationId xmlns:a16="http://schemas.microsoft.com/office/drawing/2014/main" id="{751B3378-6593-2EDD-C996-68B8C9A2D9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02159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24071705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24071705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624071705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624071705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board eee–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94675" y="33193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80000"/>
              </a:lnSpc>
            </a:pPr>
            <a:r>
              <a:rPr lang="en-GB" sz="16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: </a:t>
            </a:r>
            <a:r>
              <a:rPr lang="en-GB" sz="1600" dirty="0" err="1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LUNAlytics</a:t>
            </a:r>
            <a:endParaRPr sz="16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28730" y="4269210"/>
            <a:ext cx="8520600" cy="554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70000"/>
              </a:lnSpc>
            </a:pPr>
            <a:r>
              <a:rPr lang="en-GB" sz="16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Problem Statement : </a:t>
            </a:r>
            <a:r>
              <a:rPr lang="en-US" sz="16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Novel method to detect landslides &amp; boulders on the Moon: Using      </a:t>
            </a:r>
            <a:r>
              <a:rPr lang="en-US" sz="1600" dirty="0" err="1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Chandrayaan</a:t>
            </a:r>
            <a:r>
              <a:rPr lang="en-US" sz="16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images</a:t>
            </a:r>
            <a:endParaRPr sz="16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0163" y="37941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80000"/>
              </a:lnSpc>
            </a:pPr>
            <a:r>
              <a:rPr lang="en-GB" sz="16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 : </a:t>
            </a:r>
            <a:r>
              <a:rPr lang="en-GB" sz="1600" dirty="0" err="1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Nerusu</a:t>
            </a:r>
            <a:r>
              <a:rPr lang="en-GB" sz="16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  <a:r>
              <a:rPr lang="en-GB" sz="1600" dirty="0" err="1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Nutana</a:t>
            </a:r>
            <a:r>
              <a:rPr lang="en-GB" sz="16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Sai Niveditha </a:t>
            </a:r>
            <a:endParaRPr sz="16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85CDA-CB91-5FCB-C121-CC6933000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7718" y="1242060"/>
            <a:ext cx="4143945" cy="35433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311700" y="863550"/>
            <a:ext cx="7569300" cy="397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4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49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r>
              <a:rPr lang="en-IN" sz="4900" b="1" dirty="0"/>
              <a:t>Python, OpenCV, TensorFlow</a:t>
            </a:r>
            <a:r>
              <a:rPr lang="en-IN" sz="4900" dirty="0"/>
              <a:t>: Python is the main language; OpenCV preprocesses and </a:t>
            </a:r>
            <a:r>
              <a:rPr lang="en-IN" sz="4900" dirty="0" err="1"/>
              <a:t>analyzes</a:t>
            </a:r>
            <a:r>
              <a:rPr lang="en-IN" sz="4900" dirty="0"/>
              <a:t> lunar images; TensorFlow is used for deep learning model training and inference.</a:t>
            </a:r>
          </a:p>
          <a:p>
            <a:endParaRPr lang="en-IN" sz="4900" dirty="0"/>
          </a:p>
          <a:p>
            <a:r>
              <a:rPr lang="en-IN" sz="4900" b="1" dirty="0"/>
              <a:t>YOLOv8, U-Net</a:t>
            </a:r>
            <a:r>
              <a:rPr lang="en-IN" sz="4900" dirty="0"/>
              <a:t>: YOLOv8 detects objects like boulders and landslides; U-Net segments features such as cracks and unstable zones.</a:t>
            </a:r>
          </a:p>
          <a:p>
            <a:endParaRPr lang="en-IN" sz="4900" dirty="0"/>
          </a:p>
          <a:p>
            <a:r>
              <a:rPr lang="en-IN" sz="4900" b="1" dirty="0"/>
              <a:t>GIS tools (QGIS/ArcGIS)</a:t>
            </a:r>
            <a:r>
              <a:rPr lang="en-IN" sz="4900" dirty="0"/>
              <a:t>: Visualize and </a:t>
            </a:r>
            <a:r>
              <a:rPr lang="en-IN" sz="4900" dirty="0" err="1"/>
              <a:t>analyze</a:t>
            </a:r>
            <a:r>
              <a:rPr lang="en-IN" sz="4900" dirty="0"/>
              <a:t> detection results on lunar maps, annotate features, and overlay risk zones.</a:t>
            </a:r>
          </a:p>
          <a:p>
            <a:endParaRPr lang="en-IN" sz="4900" dirty="0"/>
          </a:p>
          <a:p>
            <a:r>
              <a:rPr lang="en-IN" sz="4900" b="1" dirty="0"/>
              <a:t>Image data (</a:t>
            </a:r>
            <a:r>
              <a:rPr lang="en-IN" sz="4900" b="1" dirty="0" err="1"/>
              <a:t>Chandrayaan</a:t>
            </a:r>
            <a:r>
              <a:rPr lang="en-IN" sz="4900" b="1" dirty="0"/>
              <a:t> OHRC)</a:t>
            </a:r>
            <a:r>
              <a:rPr lang="en-IN" sz="4900" dirty="0"/>
              <a:t>: High-resolution lunar surface images serve as the main data source for training and testing.</a:t>
            </a:r>
          </a:p>
          <a:p>
            <a:endParaRPr lang="en-IN" sz="4900" dirty="0"/>
          </a:p>
          <a:p>
            <a:r>
              <a:rPr lang="en-IN" sz="4900" b="1" dirty="0"/>
              <a:t>3D Analysis (DEM + Slope gradient </a:t>
            </a:r>
            <a:r>
              <a:rPr lang="en-IN" sz="4900" b="1" dirty="0" err="1"/>
              <a:t>modeling</a:t>
            </a:r>
            <a:r>
              <a:rPr lang="en-IN" sz="4900" b="1" dirty="0"/>
              <a:t>)</a:t>
            </a:r>
            <a:r>
              <a:rPr lang="en-IN" sz="4900" dirty="0"/>
              <a:t>: Digital Elevation Models and slope calculations help assess terrain stability and identify hazard-prone areas.</a:t>
            </a:r>
          </a:p>
          <a:p>
            <a:br>
              <a:rPr lang="en-IN" sz="1600" dirty="0"/>
            </a:b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 title="Artboard eee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370500" y="702175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20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Members</a:t>
            </a:r>
            <a:endParaRPr sz="20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graphicFrame>
        <p:nvGraphicFramePr>
          <p:cNvPr id="64" name="Google Shape;64;p14"/>
          <p:cNvGraphicFramePr/>
          <p:nvPr>
            <p:extLst>
              <p:ext uri="{D42A27DB-BD31-4B8C-83A1-F6EECF244321}">
                <p14:modId xmlns:p14="http://schemas.microsoft.com/office/powerpoint/2010/main" val="3788000087"/>
              </p:ext>
            </p:extLst>
          </p:nvPr>
        </p:nvGraphicFramePr>
        <p:xfrm>
          <a:off x="952500" y="1329450"/>
          <a:ext cx="7239000" cy="3589950"/>
        </p:xfrm>
        <a:graphic>
          <a:graphicData uri="http://schemas.openxmlformats.org/drawingml/2006/table">
            <a:tbl>
              <a:tblPr>
                <a:noFill/>
                <a:tableStyleId>{A17E22DA-5327-41A0-9929-988590558D66}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9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Team Leader: 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Name: </a:t>
                      </a:r>
                      <a:r>
                        <a:rPr lang="en-GB" dirty="0" err="1"/>
                        <a:t>Nerusu</a:t>
                      </a:r>
                      <a:r>
                        <a:rPr lang="en-GB" dirty="0"/>
                        <a:t> </a:t>
                      </a:r>
                      <a:r>
                        <a:rPr lang="en-GB" dirty="0" err="1"/>
                        <a:t>Nutana</a:t>
                      </a:r>
                      <a:r>
                        <a:rPr lang="en-GB" dirty="0"/>
                        <a:t> Sai Niveditha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College: KL University</a:t>
                      </a: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Team Member-1: 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 err="1">
                          <a:solidFill>
                            <a:schemeClr val="dk1"/>
                          </a:solidFill>
                        </a:rPr>
                        <a:t>Name:Jarajapu</a:t>
                      </a: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 Indra Neel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College: </a:t>
                      </a:r>
                      <a:r>
                        <a:rPr lang="en-GB" dirty="0"/>
                        <a:t>KL University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Team Member-2: 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Name: Madira Devendra </a:t>
                      </a:r>
                      <a:r>
                        <a:rPr lang="en-GB" dirty="0" err="1">
                          <a:solidFill>
                            <a:schemeClr val="dk1"/>
                          </a:solidFill>
                        </a:rPr>
                        <a:t>Sainadh</a:t>
                      </a: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 Reddy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College: </a:t>
                      </a:r>
                      <a:r>
                        <a:rPr lang="en-GB" dirty="0"/>
                        <a:t>KL University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99199" y="440297"/>
            <a:ext cx="9044801" cy="4262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3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idea: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A novel AI-based technique using high-res lunar images.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2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Automatically detect boulder trails and slope failures.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2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USP: Use of indigenous satellite imagery and deep learning</a:t>
            </a:r>
            <a:endParaRPr lang="en-GB" sz="2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00EF59-EC65-A130-EE79-C3CECC730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311700" y="863549"/>
            <a:ext cx="7569300" cy="3650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4"/>
              <a:buNone/>
            </a:pPr>
            <a:r>
              <a:rPr lang="en-GB" sz="30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4"/>
              <a:buNone/>
            </a:pPr>
            <a:endParaRPr lang="en-GB" sz="22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4"/>
              <a:buNone/>
            </a:pPr>
            <a:endParaRPr sz="22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2600" dirty="0">
                <a:solidFill>
                  <a:schemeClr val="tx1"/>
                </a:solidFill>
                <a:latin typeface="Arial" panose="020B0604020202020204" pitchFamily="34" charset="0"/>
              </a:rPr>
              <a:t>Uses Chandrayaan-2&amp;3 OHRC and TMC data.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2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2600" dirty="0">
                <a:solidFill>
                  <a:schemeClr val="tx1"/>
                </a:solidFill>
                <a:latin typeface="Arial" panose="020B0604020202020204" pitchFamily="34" charset="0"/>
              </a:rPr>
              <a:t>Focus on AI-driven segmentation and classification.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2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2600" dirty="0">
                <a:solidFill>
                  <a:schemeClr val="tx1"/>
                </a:solidFill>
                <a:latin typeface="Arial" panose="020B0604020202020204" pitchFamily="34" charset="0"/>
              </a:rPr>
              <a:t>Prioritizes mission safety and rover path optimization.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61666"/>
              <a:buNone/>
            </a:pPr>
            <a:endParaRPr sz="165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AFE9EE9-9C41-A6F4-4455-C18504A0C0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>
          <a:extLst>
            <a:ext uri="{FF2B5EF4-FFF2-40B4-BE49-F238E27FC236}">
              <a16:creationId xmlns:a16="http://schemas.microsoft.com/office/drawing/2014/main" id="{78F54654-596B-9FF3-0208-73C83E00D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oard eee– 2.png">
            <a:extLst>
              <a:ext uri="{FF2B5EF4-FFF2-40B4-BE49-F238E27FC236}">
                <a16:creationId xmlns:a16="http://schemas.microsoft.com/office/drawing/2014/main" id="{B90977B7-93D1-810F-8B44-149558D0029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>
            <a:extLst>
              <a:ext uri="{FF2B5EF4-FFF2-40B4-BE49-F238E27FC236}">
                <a16:creationId xmlns:a16="http://schemas.microsoft.com/office/drawing/2014/main" id="{86D4493A-A84F-1A99-9856-D487AF36651D}"/>
              </a:ext>
            </a:extLst>
          </p:cNvPr>
          <p:cNvSpPr txBox="1"/>
          <p:nvPr/>
        </p:nvSpPr>
        <p:spPr>
          <a:xfrm>
            <a:off x="380280" y="585184"/>
            <a:ext cx="7569300" cy="4261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2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1. Boulder trail and landslide detection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19CD728-5AEA-A84E-D706-818D5236E0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F967E1-0A86-E0CA-037A-3B172C787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" y="1429877"/>
            <a:ext cx="32575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122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>
          <a:extLst>
            <a:ext uri="{FF2B5EF4-FFF2-40B4-BE49-F238E27FC236}">
              <a16:creationId xmlns:a16="http://schemas.microsoft.com/office/drawing/2014/main" id="{CF978ED2-4DDB-02B5-4029-76F3CB34CC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oard eee– 2.png">
            <a:extLst>
              <a:ext uri="{FF2B5EF4-FFF2-40B4-BE49-F238E27FC236}">
                <a16:creationId xmlns:a16="http://schemas.microsoft.com/office/drawing/2014/main" id="{3477F8E2-62B7-B60B-6CBD-8BF741D9586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>
            <a:extLst>
              <a:ext uri="{FF2B5EF4-FFF2-40B4-BE49-F238E27FC236}">
                <a16:creationId xmlns:a16="http://schemas.microsoft.com/office/drawing/2014/main" id="{7FAD7686-7F3B-5219-6CBB-3B8002169445}"/>
              </a:ext>
            </a:extLst>
          </p:cNvPr>
          <p:cNvSpPr txBox="1"/>
          <p:nvPr/>
        </p:nvSpPr>
        <p:spPr>
          <a:xfrm>
            <a:off x="380280" y="585184"/>
            <a:ext cx="7569300" cy="3973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2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2. Slope analysis using DEM overlays.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66EF40-E37C-5690-5E1D-8C508B0CA3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13D50D-98A0-3B67-AE17-12DAFD84D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1620" y="1261110"/>
            <a:ext cx="2481262" cy="248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136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>
          <a:extLst>
            <a:ext uri="{FF2B5EF4-FFF2-40B4-BE49-F238E27FC236}">
              <a16:creationId xmlns:a16="http://schemas.microsoft.com/office/drawing/2014/main" id="{5BA18FED-6C1B-3408-E890-1AAA9CBAE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oard eee– 2.png">
            <a:extLst>
              <a:ext uri="{FF2B5EF4-FFF2-40B4-BE49-F238E27FC236}">
                <a16:creationId xmlns:a16="http://schemas.microsoft.com/office/drawing/2014/main" id="{4352DDBD-EF23-521D-9AD1-76BBA870A33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>
            <a:extLst>
              <a:ext uri="{FF2B5EF4-FFF2-40B4-BE49-F238E27FC236}">
                <a16:creationId xmlns:a16="http://schemas.microsoft.com/office/drawing/2014/main" id="{3422DF08-F8C5-8475-232F-2A185912F0AC}"/>
              </a:ext>
            </a:extLst>
          </p:cNvPr>
          <p:cNvSpPr txBox="1"/>
          <p:nvPr/>
        </p:nvSpPr>
        <p:spPr>
          <a:xfrm>
            <a:off x="380280" y="585184"/>
            <a:ext cx="7569300" cy="4337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2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3.Output visualized as a lunar hazard map.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0EFBD7-EB77-32F2-1054-3B4EE1B21D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413957-819C-3FA8-761A-87D2E2129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6420" y="1257300"/>
            <a:ext cx="2735580" cy="273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22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380280" y="585184"/>
            <a:ext cx="7569300" cy="463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2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4.Real-time image processing for future rover cams.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5B17DA2-05EE-FDE6-543D-A3934F82A2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29FB99-A620-A76E-196F-B1708D5E04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3081" y="1447021"/>
            <a:ext cx="3159336" cy="291084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Use-case diagram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19BAD6-FD06-01AC-BE2D-6B0C85942A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25240"/>
            <a:ext cx="9144000" cy="15084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336</Words>
  <Application>Microsoft Office PowerPoint</Application>
  <PresentationFormat>On-screen Show (16:9)</PresentationFormat>
  <Paragraphs>83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Google Sans Medium</vt:lpstr>
      <vt:lpstr>Google Sans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Indra Neel</dc:creator>
  <cp:lastModifiedBy>Indra Neel</cp:lastModifiedBy>
  <cp:revision>4</cp:revision>
  <dcterms:modified xsi:type="dcterms:W3CDTF">2025-07-09T17:27:58Z</dcterms:modified>
</cp:coreProperties>
</file>